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81" r:id="rId3"/>
    <p:sldId id="258" r:id="rId4"/>
    <p:sldId id="260" r:id="rId5"/>
    <p:sldId id="264" r:id="rId6"/>
    <p:sldId id="280" r:id="rId7"/>
    <p:sldId id="279"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317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52" d="100"/>
          <a:sy n="152" d="100"/>
        </p:scale>
        <p:origin x="1986" y="1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131602"/>
            <a:ext cx="7772400" cy="1336386"/>
          </a:xfrm>
        </p:spPr>
        <p:txBody>
          <a:bodyPr/>
          <a:lstStyle>
            <a:lvl1pPr>
              <a:defRPr>
                <a:solidFill>
                  <a:schemeClr val="bg1"/>
                </a:solidFill>
              </a:defRPr>
            </a:lvl1pPr>
          </a:lstStyle>
          <a:p>
            <a:r>
              <a:rPr lang="cs-CZ" smtClean="0"/>
              <a:t>Klepnutím lze upravit styl předlohy nadpisů.</a:t>
            </a:r>
            <a:endParaRPr lang="en-US"/>
          </a:p>
        </p:txBody>
      </p:sp>
      <p:sp>
        <p:nvSpPr>
          <p:cNvPr id="4" name="Date Placeholder 3"/>
          <p:cNvSpPr>
            <a:spLocks noGrp="1"/>
          </p:cNvSpPr>
          <p:nvPr>
            <p:ph type="dt" sz="half" idx="10"/>
          </p:nvPr>
        </p:nvSpPr>
        <p:spPr/>
        <p:txBody>
          <a:bodyPr/>
          <a:lstStyle>
            <a:lvl1pPr>
              <a:defRPr>
                <a:solidFill>
                  <a:schemeClr val="tx1"/>
                </a:solidFill>
              </a:defRPr>
            </a:lvl1pPr>
          </a:lstStyle>
          <a:p>
            <a:fld id="{08C12755-CEF6-024D-81D2-13C743E1EE55}" type="datetimeFigureOut">
              <a:rPr lang="en-US" smtClean="0"/>
              <a:pPr/>
              <a:t>5/23/2017</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0405E67-5E4D-814D-8EF1-F5B69904A069}" type="slidenum">
              <a:rPr lang="en-US" smtClean="0"/>
              <a:pPr/>
              <a:t>‹#›</a:t>
            </a:fld>
            <a:endParaRPr lang="en-US"/>
          </a:p>
        </p:txBody>
      </p:sp>
    </p:spTree>
    <p:extLst>
      <p:ext uri="{BB962C8B-B14F-4D97-AF65-F5344CB8AC3E}">
        <p14:creationId xmlns:p14="http://schemas.microsoft.com/office/powerpoint/2010/main" val="3660893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Content Placeholder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08C12755-CEF6-024D-81D2-13C743E1EE55}" type="datetimeFigureOut">
              <a:rPr lang="en-US" smtClean="0"/>
              <a:pPr/>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05E67-5E4D-814D-8EF1-F5B69904A069}" type="slidenum">
              <a:rPr lang="en-US" smtClean="0"/>
              <a:pPr/>
              <a:t>‹#›</a:t>
            </a:fld>
            <a:endParaRPr lang="en-US"/>
          </a:p>
        </p:txBody>
      </p:sp>
    </p:spTree>
    <p:extLst>
      <p:ext uri="{BB962C8B-B14F-4D97-AF65-F5344CB8AC3E}">
        <p14:creationId xmlns:p14="http://schemas.microsoft.com/office/powerpoint/2010/main" val="699454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133176"/>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Date Placeholder 3"/>
          <p:cNvSpPr>
            <a:spLocks noGrp="1"/>
          </p:cNvSpPr>
          <p:nvPr>
            <p:ph type="dt" sz="half" idx="10"/>
          </p:nvPr>
        </p:nvSpPr>
        <p:spPr/>
        <p:txBody>
          <a:bodyPr/>
          <a:lstStyle/>
          <a:p>
            <a:fld id="{08C12755-CEF6-024D-81D2-13C743E1EE55}" type="datetimeFigureOut">
              <a:rPr lang="en-US" smtClean="0"/>
              <a:pPr/>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05E67-5E4D-814D-8EF1-F5B69904A069}" type="slidenum">
              <a:rPr lang="en-US" smtClean="0"/>
              <a:pPr/>
              <a:t>‹#›</a:t>
            </a:fld>
            <a:endParaRPr lang="en-US"/>
          </a:p>
        </p:txBody>
      </p:sp>
    </p:spTree>
    <p:extLst>
      <p:ext uri="{BB962C8B-B14F-4D97-AF65-F5344CB8AC3E}">
        <p14:creationId xmlns:p14="http://schemas.microsoft.com/office/powerpoint/2010/main" val="64483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Date Placeholder 4"/>
          <p:cNvSpPr>
            <a:spLocks noGrp="1"/>
          </p:cNvSpPr>
          <p:nvPr>
            <p:ph type="dt" sz="half" idx="10"/>
          </p:nvPr>
        </p:nvSpPr>
        <p:spPr/>
        <p:txBody>
          <a:bodyPr/>
          <a:lstStyle/>
          <a:p>
            <a:fld id="{08C12755-CEF6-024D-81D2-13C743E1EE55}" type="datetimeFigureOut">
              <a:rPr lang="en-US" smtClean="0"/>
              <a:pPr/>
              <a:t>5/23/2017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405E67-5E4D-814D-8EF1-F5B69904A069}" type="slidenum">
              <a:rPr lang="en-US" smtClean="0"/>
              <a:pPr/>
              <a:t>‹#›</a:t>
            </a:fld>
            <a:endParaRPr lang="en-US"/>
          </a:p>
        </p:txBody>
      </p:sp>
    </p:spTree>
    <p:extLst>
      <p:ext uri="{BB962C8B-B14F-4D97-AF65-F5344CB8AC3E}">
        <p14:creationId xmlns:p14="http://schemas.microsoft.com/office/powerpoint/2010/main" val="2479686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Klepnutím lze upravit styl předlohy nadpisů.</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Date Placeholder 6"/>
          <p:cNvSpPr>
            <a:spLocks noGrp="1"/>
          </p:cNvSpPr>
          <p:nvPr>
            <p:ph type="dt" sz="half" idx="10"/>
          </p:nvPr>
        </p:nvSpPr>
        <p:spPr/>
        <p:txBody>
          <a:bodyPr/>
          <a:lstStyle/>
          <a:p>
            <a:fld id="{08C12755-CEF6-024D-81D2-13C743E1EE55}" type="datetimeFigureOut">
              <a:rPr lang="en-US" smtClean="0"/>
              <a:pPr/>
              <a:t>5/23/2017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405E67-5E4D-814D-8EF1-F5B69904A069}" type="slidenum">
              <a:rPr lang="en-US" smtClean="0"/>
              <a:pPr/>
              <a:t>‹#›</a:t>
            </a:fld>
            <a:endParaRPr lang="en-US"/>
          </a:p>
        </p:txBody>
      </p:sp>
    </p:spTree>
    <p:extLst>
      <p:ext uri="{BB962C8B-B14F-4D97-AF65-F5344CB8AC3E}">
        <p14:creationId xmlns:p14="http://schemas.microsoft.com/office/powerpoint/2010/main" val="4115677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Date Placeholder 2"/>
          <p:cNvSpPr>
            <a:spLocks noGrp="1"/>
          </p:cNvSpPr>
          <p:nvPr>
            <p:ph type="dt" sz="half" idx="10"/>
          </p:nvPr>
        </p:nvSpPr>
        <p:spPr/>
        <p:txBody>
          <a:bodyPr/>
          <a:lstStyle/>
          <a:p>
            <a:fld id="{08C12755-CEF6-024D-81D2-13C743E1EE55}" type="datetimeFigureOut">
              <a:rPr lang="en-US" smtClean="0"/>
              <a:pPr/>
              <a:t>5/23/2017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405E67-5E4D-814D-8EF1-F5B69904A069}" type="slidenum">
              <a:rPr lang="en-US" smtClean="0"/>
              <a:pPr/>
              <a:t>‹#›</a:t>
            </a:fld>
            <a:endParaRPr lang="en-US"/>
          </a:p>
        </p:txBody>
      </p:sp>
    </p:spTree>
    <p:extLst>
      <p:ext uri="{BB962C8B-B14F-4D97-AF65-F5344CB8AC3E}">
        <p14:creationId xmlns:p14="http://schemas.microsoft.com/office/powerpoint/2010/main" val="50291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C12755-CEF6-024D-81D2-13C743E1EE55}" type="datetimeFigureOut">
              <a:rPr lang="en-US" smtClean="0"/>
              <a:pPr/>
              <a:t>5/23/2017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405E67-5E4D-814D-8EF1-F5B69904A069}" type="slidenum">
              <a:rPr lang="en-US" smtClean="0"/>
              <a:pPr/>
              <a:t>‹#›</a:t>
            </a:fld>
            <a:endParaRPr lang="en-US"/>
          </a:p>
        </p:txBody>
      </p:sp>
    </p:spTree>
    <p:extLst>
      <p:ext uri="{BB962C8B-B14F-4D97-AF65-F5344CB8AC3E}">
        <p14:creationId xmlns:p14="http://schemas.microsoft.com/office/powerpoint/2010/main" val="567110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620043" y="399124"/>
            <a:ext cx="7066757" cy="607805"/>
          </a:xfrm>
        </p:spPr>
        <p:txBody>
          <a:bodyPr anchor="b"/>
          <a:lstStyle>
            <a:lvl1pPr algn="l">
              <a:defRPr sz="2000" b="1"/>
            </a:lvl1pPr>
          </a:lstStyle>
          <a:p>
            <a:r>
              <a:rPr lang="cs-CZ" smtClean="0"/>
              <a:t>Klepnutím lze upravit styl předlohy nadpisů.</a:t>
            </a:r>
            <a:endParaRPr lang="en-US" dirty="0"/>
          </a:p>
        </p:txBody>
      </p:sp>
      <p:sp>
        <p:nvSpPr>
          <p:cNvPr id="3" name="Content Placeholder 2"/>
          <p:cNvSpPr>
            <a:spLocks noGrp="1"/>
          </p:cNvSpPr>
          <p:nvPr>
            <p:ph idx="1"/>
          </p:nvPr>
        </p:nvSpPr>
        <p:spPr>
          <a:xfrm>
            <a:off x="3575050" y="1369776"/>
            <a:ext cx="5111750" cy="4756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369776"/>
            <a:ext cx="3008313" cy="4756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Date Placeholder 4"/>
          <p:cNvSpPr>
            <a:spLocks noGrp="1"/>
          </p:cNvSpPr>
          <p:nvPr>
            <p:ph type="dt" sz="half" idx="10"/>
          </p:nvPr>
        </p:nvSpPr>
        <p:spPr/>
        <p:txBody>
          <a:bodyPr/>
          <a:lstStyle/>
          <a:p>
            <a:fld id="{08C12755-CEF6-024D-81D2-13C743E1EE55}" type="datetimeFigureOut">
              <a:rPr lang="en-US" smtClean="0"/>
              <a:pPr/>
              <a:t>5/23/2017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405E67-5E4D-814D-8EF1-F5B69904A069}" type="slidenum">
              <a:rPr lang="en-US" smtClean="0"/>
              <a:pPr/>
              <a:t>‹#›</a:t>
            </a:fld>
            <a:endParaRPr lang="en-US"/>
          </a:p>
        </p:txBody>
      </p:sp>
    </p:spTree>
    <p:extLst>
      <p:ext uri="{BB962C8B-B14F-4D97-AF65-F5344CB8AC3E}">
        <p14:creationId xmlns:p14="http://schemas.microsoft.com/office/powerpoint/2010/main" val="2810217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Klepnutím na ikonu přidáte obrázek.</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Date Placeholder 4"/>
          <p:cNvSpPr>
            <a:spLocks noGrp="1"/>
          </p:cNvSpPr>
          <p:nvPr>
            <p:ph type="dt" sz="half" idx="10"/>
          </p:nvPr>
        </p:nvSpPr>
        <p:spPr/>
        <p:txBody>
          <a:bodyPr/>
          <a:lstStyle/>
          <a:p>
            <a:fld id="{08C12755-CEF6-024D-81D2-13C743E1EE55}" type="datetimeFigureOut">
              <a:rPr lang="en-US" smtClean="0"/>
              <a:pPr/>
              <a:t>5/23/2017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405E67-5E4D-814D-8EF1-F5B69904A069}" type="slidenum">
              <a:rPr lang="en-US" smtClean="0"/>
              <a:pPr/>
              <a:t>‹#›</a:t>
            </a:fld>
            <a:endParaRPr lang="en-US"/>
          </a:p>
        </p:txBody>
      </p:sp>
    </p:spTree>
    <p:extLst>
      <p:ext uri="{BB962C8B-B14F-4D97-AF65-F5344CB8AC3E}">
        <p14:creationId xmlns:p14="http://schemas.microsoft.com/office/powerpoint/2010/main" val="501234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05643" y="274638"/>
            <a:ext cx="7081156" cy="1143000"/>
          </a:xfrm>
          <a:prstGeom prst="rect">
            <a:avLst/>
          </a:prstGeom>
        </p:spPr>
        <p:txBody>
          <a:bodyPr vert="horz" lIns="91440" tIns="45720" rIns="91440" bIns="45720" rtlCol="0" anchor="ctr">
            <a:normAutofit/>
          </a:bodyPr>
          <a:lstStyle/>
          <a:p>
            <a:r>
              <a:rPr lang="cs-CZ" smtClean="0"/>
              <a:t>Klepnutím lze upravit styl předlohy nadpisů.</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bg1"/>
                </a:solidFill>
              </a:defRPr>
            </a:lvl1pPr>
          </a:lstStyle>
          <a:p>
            <a:fld id="{08C12755-CEF6-024D-81D2-13C743E1EE55}" type="datetimeFigureOut">
              <a:rPr lang="en-US" smtClean="0"/>
              <a:pPr/>
              <a:t>5/23/2017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B0405E67-5E4D-814D-8EF1-F5B69904A069}" type="slidenum">
              <a:rPr lang="en-US" smtClean="0"/>
              <a:pPr/>
              <a:t>‹#›</a:t>
            </a:fld>
            <a:endParaRPr lang="en-US"/>
          </a:p>
        </p:txBody>
      </p:sp>
    </p:spTree>
    <p:extLst>
      <p:ext uri="{BB962C8B-B14F-4D97-AF65-F5344CB8AC3E}">
        <p14:creationId xmlns:p14="http://schemas.microsoft.com/office/powerpoint/2010/main" val="945776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4572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133176"/>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rgbClr val="133176"/>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133176"/>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133176"/>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133176"/>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generali.cz/"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sekretariat@crdm.cz"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sekretariat@crdm.cz" TargetMode="External"/><Relationship Id="rId2" Type="http://schemas.openxmlformats.org/officeDocument/2006/relationships/hyperlink" Target="http://crdm.cz/pojisten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cs-CZ" dirty="0" smtClean="0"/>
              <a:t>	</a:t>
            </a:r>
            <a:r>
              <a:rPr lang="cs-CZ" dirty="0" smtClean="0">
                <a:solidFill>
                  <a:schemeClr val="accent3">
                    <a:lumMod val="75000"/>
                  </a:schemeClr>
                </a:solidFill>
              </a:rPr>
              <a:t>CESTOVNÍ POJIŠTĚNÍ</a:t>
            </a:r>
            <a:br>
              <a:rPr lang="cs-CZ" dirty="0" smtClean="0">
                <a:solidFill>
                  <a:schemeClr val="accent3">
                    <a:lumMod val="75000"/>
                  </a:schemeClr>
                </a:solidFill>
              </a:rPr>
            </a:br>
            <a:r>
              <a:rPr lang="cs-CZ" dirty="0" smtClean="0">
                <a:solidFill>
                  <a:schemeClr val="accent3">
                    <a:lumMod val="75000"/>
                  </a:schemeClr>
                </a:solidFill>
              </a:rPr>
              <a:t>základní informace ke smlouvě</a:t>
            </a:r>
            <a:endParaRPr lang="en-US" dirty="0">
              <a:solidFill>
                <a:schemeClr val="accent3">
                  <a:lumMod val="75000"/>
                </a:schemeClr>
              </a:solidFill>
            </a:endParaRPr>
          </a:p>
        </p:txBody>
      </p:sp>
    </p:spTree>
    <p:extLst>
      <p:ext uri="{BB962C8B-B14F-4D97-AF65-F5344CB8AC3E}">
        <p14:creationId xmlns:p14="http://schemas.microsoft.com/office/powerpoint/2010/main" val="38840959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47500" lnSpcReduction="20000"/>
          </a:bodyPr>
          <a:lstStyle/>
          <a:p>
            <a:pPr marL="0" indent="0">
              <a:buNone/>
            </a:pPr>
            <a:r>
              <a:rPr lang="cs-CZ" sz="5100" b="1" dirty="0" smtClean="0"/>
              <a:t>Úrazové pojištění</a:t>
            </a:r>
          </a:p>
          <a:p>
            <a:pPr marL="0" indent="0">
              <a:buNone/>
            </a:pPr>
            <a:r>
              <a:rPr lang="cs-CZ" sz="3800" dirty="0" smtClean="0"/>
              <a:t>slouží </a:t>
            </a:r>
            <a:r>
              <a:rPr lang="cs-CZ" sz="3800" dirty="0"/>
              <a:t>ke zmírnění následků úrazu. Pokud se tedy stane nějaký úraz (v České republice či v zahraničí), postiženému je vyplaceno pojistné plnění dle smlouvy na úrazové pojištění. Člen </a:t>
            </a:r>
            <a:r>
              <a:rPr lang="cs-CZ" sz="3800" dirty="0" smtClean="0"/>
              <a:t>organizace zastřešené ČRDM </a:t>
            </a:r>
            <a:r>
              <a:rPr lang="cs-CZ" sz="3800" dirty="0"/>
              <a:t>je automaticky úrazově pojištěn v rámci </a:t>
            </a:r>
            <a:r>
              <a:rPr lang="cs-CZ" sz="3800" dirty="0" smtClean="0"/>
              <a:t>úrazové </a:t>
            </a:r>
            <a:r>
              <a:rPr lang="cs-CZ" sz="3800" dirty="0"/>
              <a:t>pojistné </a:t>
            </a:r>
            <a:r>
              <a:rPr lang="cs-CZ" sz="3800" dirty="0" smtClean="0"/>
              <a:t>smlouvy s Kooperativou.</a:t>
            </a:r>
          </a:p>
          <a:p>
            <a:pPr marL="0" indent="0">
              <a:buNone/>
            </a:pPr>
            <a:r>
              <a:rPr lang="cs-CZ" b="1" dirty="0" smtClean="0"/>
              <a:t>POZOR</a:t>
            </a:r>
            <a:r>
              <a:rPr lang="cs-CZ" b="1" dirty="0"/>
              <a:t>:</a:t>
            </a:r>
            <a:r>
              <a:rPr lang="cs-CZ" dirty="0"/>
              <a:t> </a:t>
            </a:r>
            <a:r>
              <a:rPr lang="cs-CZ" sz="3800" dirty="0"/>
              <a:t>Pojistná ochrana se však nevztahuje na konkrétní náklady spojené s okamžitým ošetřením úrazu či nemoci v zahraničí, sjednání cestovního pojištění nelze tedy opomenout! </a:t>
            </a:r>
            <a:endParaRPr lang="cs-CZ" sz="3800" dirty="0" smtClean="0"/>
          </a:p>
          <a:p>
            <a:pPr marL="0" indent="0">
              <a:buNone/>
            </a:pPr>
            <a:r>
              <a:rPr lang="cs-CZ" sz="5100" b="1" dirty="0" smtClean="0"/>
              <a:t>Cestovní </a:t>
            </a:r>
            <a:r>
              <a:rPr lang="cs-CZ" sz="5100" b="1" dirty="0"/>
              <a:t>pojištění</a:t>
            </a:r>
            <a:r>
              <a:rPr lang="cs-CZ" sz="3800" dirty="0"/>
              <a:t>, resp. pojištění léčebných výloh v </a:t>
            </a:r>
            <a:r>
              <a:rPr lang="cs-CZ" sz="3800" dirty="0" smtClean="0"/>
              <a:t>zahraničí</a:t>
            </a:r>
          </a:p>
          <a:p>
            <a:pPr marL="0" indent="0">
              <a:buNone/>
            </a:pPr>
            <a:r>
              <a:rPr lang="cs-CZ" sz="3800" dirty="0" smtClean="0"/>
              <a:t>slouží </a:t>
            </a:r>
            <a:r>
              <a:rPr lang="cs-CZ" sz="3800" dirty="0"/>
              <a:t>k úhradě nákladů, které vzniknou při pobytu v zahraničí v důsledku úrazu nebo náhlého onemocnění, jako např. lékařské ošetření, léky, převoz do nemocnice, </a:t>
            </a:r>
            <a:r>
              <a:rPr lang="cs-CZ" sz="3800" dirty="0" smtClean="0"/>
              <a:t>pobyt</a:t>
            </a:r>
            <a:br>
              <a:rPr lang="cs-CZ" sz="3800" dirty="0" smtClean="0"/>
            </a:br>
            <a:r>
              <a:rPr lang="cs-CZ" sz="3800" dirty="0" smtClean="0"/>
              <a:t>v </a:t>
            </a:r>
            <a:r>
              <a:rPr lang="cs-CZ" sz="3800" dirty="0"/>
              <a:t>nemocnici, apod. </a:t>
            </a:r>
            <a:r>
              <a:rPr lang="cs-CZ" sz="3800" dirty="0" err="1"/>
              <a:t>Generali</a:t>
            </a:r>
            <a:r>
              <a:rPr lang="cs-CZ" sz="3800" dirty="0"/>
              <a:t> Pojišťovna a.s. uzavřela s ČRDM </a:t>
            </a:r>
            <a:r>
              <a:rPr lang="cs-CZ" sz="3800" dirty="0" smtClean="0"/>
              <a:t>smlouvu </a:t>
            </a:r>
            <a:r>
              <a:rPr lang="cs-CZ" sz="3800" dirty="0"/>
              <a:t>o cestovním pojištění, na jejímž základě má klient po předložení </a:t>
            </a:r>
            <a:r>
              <a:rPr lang="cs-CZ" sz="3800" dirty="0" smtClean="0"/>
              <a:t>Potvrzení členství v ČRDM možnost </a:t>
            </a:r>
            <a:r>
              <a:rPr lang="cs-CZ" sz="3800" dirty="0"/>
              <a:t>využít nabídku speciálních zvýhodněných tarifů. Není tedy pojištěn automaticky, musí navštívit pobočku </a:t>
            </a:r>
            <a:r>
              <a:rPr lang="cs-CZ" sz="3800" dirty="0" err="1"/>
              <a:t>Generali</a:t>
            </a:r>
            <a:r>
              <a:rPr lang="cs-CZ" sz="3800" dirty="0"/>
              <a:t> a sjednat si na konkrétní výjezd do zahraničí cestovní pojištění (viz dále). Při sjednání cestovního pojištění pojistník obdrží všeobecné a zvláštní pojistné podmínky, jejichž součástí je i hlášení případné škody. Toto hlášení je též k dispozici na webových stránkách </a:t>
            </a:r>
            <a:r>
              <a:rPr lang="cs-CZ" sz="3800" dirty="0">
                <a:hlinkClick r:id="rId2"/>
              </a:rPr>
              <a:t>www.generali.cz</a:t>
            </a:r>
            <a:endParaRPr lang="cs-CZ" sz="3800" dirty="0"/>
          </a:p>
        </p:txBody>
      </p:sp>
      <p:sp>
        <p:nvSpPr>
          <p:cNvPr id="4" name="Title 1"/>
          <p:cNvSpPr>
            <a:spLocks noGrp="1"/>
          </p:cNvSpPr>
          <p:nvPr>
            <p:ph type="title"/>
          </p:nvPr>
        </p:nvSpPr>
        <p:spPr/>
        <p:txBody>
          <a:bodyPr>
            <a:normAutofit fontScale="90000"/>
          </a:bodyPr>
          <a:lstStyle/>
          <a:p>
            <a:r>
              <a:rPr lang="cs-CZ" dirty="0" smtClean="0">
                <a:solidFill>
                  <a:schemeClr val="accent5"/>
                </a:solidFill>
              </a:rPr>
              <a:t>Jaký je rozdíl mezi úrazovým a cestovním pojištěním?</a:t>
            </a:r>
            <a:endParaRPr lang="en-US" dirty="0">
              <a:solidFill>
                <a:schemeClr val="accent5"/>
              </a:solidFill>
            </a:endParaRPr>
          </a:p>
        </p:txBody>
      </p:sp>
    </p:spTree>
    <p:extLst>
      <p:ext uri="{BB962C8B-B14F-4D97-AF65-F5344CB8AC3E}">
        <p14:creationId xmlns:p14="http://schemas.microsoft.com/office/powerpoint/2010/main" val="627723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s-CZ" dirty="0" smtClean="0">
                <a:solidFill>
                  <a:schemeClr val="accent5"/>
                </a:solidFill>
              </a:rPr>
              <a:t>PŘEDMĚT POJIŠTĚNÍ</a:t>
            </a:r>
            <a:endParaRPr lang="en-US" dirty="0">
              <a:solidFill>
                <a:schemeClr val="accent5"/>
              </a:solidFill>
            </a:endParaRPr>
          </a:p>
        </p:txBody>
      </p:sp>
      <p:sp>
        <p:nvSpPr>
          <p:cNvPr id="3" name="Content Placeholder 2"/>
          <p:cNvSpPr>
            <a:spLocks noGrp="1"/>
          </p:cNvSpPr>
          <p:nvPr>
            <p:ph idx="1"/>
          </p:nvPr>
        </p:nvSpPr>
        <p:spPr/>
        <p:txBody>
          <a:bodyPr>
            <a:normAutofit/>
          </a:bodyPr>
          <a:lstStyle/>
          <a:p>
            <a:pPr>
              <a:buNone/>
            </a:pPr>
            <a:r>
              <a:rPr lang="cs-CZ" sz="2000" b="1" dirty="0"/>
              <a:t>1. pojištění léčebných výloh v zahraničí</a:t>
            </a:r>
          </a:p>
          <a:p>
            <a:pPr>
              <a:buFont typeface="Arial" panose="020B0604020202020204" pitchFamily="34" charset="0"/>
              <a:buChar char="•"/>
            </a:pPr>
            <a:r>
              <a:rPr lang="cs-CZ" sz="2000" dirty="0" smtClean="0"/>
              <a:t>z </a:t>
            </a:r>
            <a:r>
              <a:rPr lang="cs-CZ" sz="2000" dirty="0"/>
              <a:t>pojištění se poskytuje úhrada nezbytných nákladů na ošetření pojištěného, který se během pojistné doby byl nucen podrobit </a:t>
            </a:r>
            <a:r>
              <a:rPr lang="cs-CZ" sz="2000" dirty="0" smtClean="0"/>
              <a:t>ošetření</a:t>
            </a:r>
            <a:br>
              <a:rPr lang="cs-CZ" sz="2000" dirty="0" smtClean="0"/>
            </a:br>
            <a:r>
              <a:rPr lang="cs-CZ" sz="2000" dirty="0" smtClean="0"/>
              <a:t>v </a:t>
            </a:r>
            <a:r>
              <a:rPr lang="cs-CZ" sz="2000" dirty="0"/>
              <a:t>důsledku úrazu či nemoci.</a:t>
            </a:r>
          </a:p>
          <a:p>
            <a:pPr>
              <a:buNone/>
            </a:pPr>
            <a:r>
              <a:rPr lang="cs-CZ" sz="2000" b="1" dirty="0"/>
              <a:t>2. osobních věcí a zavazadel</a:t>
            </a:r>
          </a:p>
          <a:p>
            <a:r>
              <a:rPr lang="cs-CZ" sz="2000" dirty="0" smtClean="0"/>
              <a:t>předmětem </a:t>
            </a:r>
            <a:r>
              <a:rPr lang="cs-CZ" sz="2000" dirty="0"/>
              <a:t>pojištění jsou věci osobní potřeby, obvyklé pro daný účel cesty, které si pojištěný vzal na cestu, případně je prokazatelně pořídil během cesty.</a:t>
            </a:r>
          </a:p>
          <a:p>
            <a:pPr>
              <a:buNone/>
            </a:pPr>
            <a:r>
              <a:rPr lang="cs-CZ" sz="2000" b="1" dirty="0"/>
              <a:t>3. pojištění odpovědnosti za škodu</a:t>
            </a:r>
          </a:p>
          <a:p>
            <a:r>
              <a:rPr lang="cs-CZ" sz="2000" dirty="0" smtClean="0"/>
              <a:t>z </a:t>
            </a:r>
            <a:r>
              <a:rPr lang="cs-CZ" sz="2000" dirty="0"/>
              <a:t>pojištění odpovědnosti za škodu má pojištěný právo, aby za něj pojistitel uhradil škodu, vzniklou jinému na životě, zdraví nebo zničením či poškozením věci, případně jinou majetkovou újmu, vyplývající ze škody na životě nebo zdraví</a:t>
            </a:r>
            <a:r>
              <a:rPr lang="cs-CZ" sz="2000" dirty="0" smtClean="0"/>
              <a:t>.</a:t>
            </a:r>
            <a:endParaRPr lang="cs-CZ" sz="2000" dirty="0"/>
          </a:p>
        </p:txBody>
      </p:sp>
    </p:spTree>
    <p:extLst>
      <p:ext uri="{BB962C8B-B14F-4D97-AF65-F5344CB8AC3E}">
        <p14:creationId xmlns:p14="http://schemas.microsoft.com/office/powerpoint/2010/main" val="13235335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chemeClr val="accent5"/>
                </a:solidFill>
              </a:rPr>
              <a:t>KDO SE MŮŽE POJISTIT?</a:t>
            </a:r>
            <a:endParaRPr lang="cs-CZ" dirty="0">
              <a:solidFill>
                <a:schemeClr val="accent5"/>
              </a:solidFill>
            </a:endParaRPr>
          </a:p>
        </p:txBody>
      </p:sp>
      <p:sp>
        <p:nvSpPr>
          <p:cNvPr id="6" name="TextovéPole 5"/>
          <p:cNvSpPr txBox="1"/>
          <p:nvPr/>
        </p:nvSpPr>
        <p:spPr>
          <a:xfrm>
            <a:off x="570985" y="1769376"/>
            <a:ext cx="7725746" cy="523220"/>
          </a:xfrm>
          <a:prstGeom prst="rect">
            <a:avLst/>
          </a:prstGeom>
          <a:noFill/>
        </p:spPr>
        <p:txBody>
          <a:bodyPr wrap="square" rtlCol="0">
            <a:spAutoFit/>
          </a:bodyPr>
          <a:lstStyle/>
          <a:p>
            <a:pPr marL="457200" indent="-457200">
              <a:buFont typeface="Arial" panose="020B0604020202020204" pitchFamily="34" charset="0"/>
              <a:buChar char="•"/>
            </a:pPr>
            <a:r>
              <a:rPr lang="cs-CZ" sz="2800" dirty="0">
                <a:solidFill>
                  <a:srgbClr val="133176"/>
                </a:solidFill>
              </a:rPr>
              <a:t>členové jednotlivých členských </a:t>
            </a:r>
            <a:r>
              <a:rPr lang="cs-CZ" sz="2800" dirty="0" smtClean="0">
                <a:solidFill>
                  <a:srgbClr val="133176"/>
                </a:solidFill>
              </a:rPr>
              <a:t>organizací </a:t>
            </a:r>
            <a:r>
              <a:rPr lang="cs-CZ" sz="2800" dirty="0">
                <a:solidFill>
                  <a:srgbClr val="133176"/>
                </a:solidFill>
              </a:rPr>
              <a:t>ČRDM</a:t>
            </a:r>
          </a:p>
        </p:txBody>
      </p:sp>
      <p:sp>
        <p:nvSpPr>
          <p:cNvPr id="7" name="TextovéPole 6"/>
          <p:cNvSpPr txBox="1"/>
          <p:nvPr/>
        </p:nvSpPr>
        <p:spPr>
          <a:xfrm>
            <a:off x="570985" y="2634606"/>
            <a:ext cx="7934653" cy="954107"/>
          </a:xfrm>
          <a:prstGeom prst="rect">
            <a:avLst/>
          </a:prstGeom>
          <a:noFill/>
        </p:spPr>
        <p:txBody>
          <a:bodyPr wrap="square" rtlCol="0">
            <a:spAutoFit/>
          </a:bodyPr>
          <a:lstStyle/>
          <a:p>
            <a:pPr marL="457200" indent="-457200">
              <a:buFont typeface="Arial" panose="020B0604020202020204" pitchFamily="34" charset="0"/>
              <a:buChar char="•"/>
            </a:pPr>
            <a:r>
              <a:rPr lang="cs-CZ" sz="2800" dirty="0">
                <a:solidFill>
                  <a:srgbClr val="133176"/>
                </a:solidFill>
              </a:rPr>
              <a:t>osoby, které se účastní akcí pořádaných </a:t>
            </a:r>
            <a:r>
              <a:rPr lang="cs-CZ" sz="2800" dirty="0" err="1" smtClean="0">
                <a:solidFill>
                  <a:srgbClr val="133176"/>
                </a:solidFill>
              </a:rPr>
              <a:t>ČRDM</a:t>
            </a:r>
            <a:r>
              <a:rPr lang="cs-CZ" sz="2800" dirty="0">
                <a:solidFill>
                  <a:srgbClr val="133176"/>
                </a:solidFill>
              </a:rPr>
              <a:t> </a:t>
            </a:r>
            <a:r>
              <a:rPr lang="cs-CZ" sz="2800" dirty="0" smtClean="0">
                <a:solidFill>
                  <a:srgbClr val="133176"/>
                </a:solidFill>
              </a:rPr>
              <a:t>a/nebo </a:t>
            </a:r>
            <a:r>
              <a:rPr lang="cs-CZ" sz="2800" dirty="0">
                <a:solidFill>
                  <a:srgbClr val="133176"/>
                </a:solidFill>
              </a:rPr>
              <a:t>jednotlivými členskými </a:t>
            </a:r>
            <a:r>
              <a:rPr lang="cs-CZ" sz="2800" dirty="0" smtClean="0">
                <a:solidFill>
                  <a:srgbClr val="133176"/>
                </a:solidFill>
              </a:rPr>
              <a:t>organizacemi </a:t>
            </a:r>
            <a:endParaRPr lang="cs-CZ" sz="2800" dirty="0">
              <a:solidFill>
                <a:srgbClr val="133176"/>
              </a:solidFill>
            </a:endParaRPr>
          </a:p>
        </p:txBody>
      </p:sp>
      <p:sp>
        <p:nvSpPr>
          <p:cNvPr id="8" name="TextovéPole 7"/>
          <p:cNvSpPr txBox="1"/>
          <p:nvPr/>
        </p:nvSpPr>
        <p:spPr>
          <a:xfrm>
            <a:off x="570985" y="3953708"/>
            <a:ext cx="8220268" cy="1384995"/>
          </a:xfrm>
          <a:prstGeom prst="rect">
            <a:avLst/>
          </a:prstGeom>
          <a:noFill/>
        </p:spPr>
        <p:txBody>
          <a:bodyPr wrap="square" rtlCol="0">
            <a:spAutoFit/>
          </a:bodyPr>
          <a:lstStyle/>
          <a:p>
            <a:pPr marL="457200" indent="-457200">
              <a:buFont typeface="Arial" panose="020B0604020202020204" pitchFamily="34" charset="0"/>
              <a:buChar char="•"/>
            </a:pPr>
            <a:r>
              <a:rPr lang="cs-CZ" sz="2800" dirty="0">
                <a:solidFill>
                  <a:srgbClr val="133176"/>
                </a:solidFill>
              </a:rPr>
              <a:t>osoby, které doprovází účastníky výše </a:t>
            </a:r>
            <a:r>
              <a:rPr lang="cs-CZ" sz="2800" dirty="0" smtClean="0">
                <a:solidFill>
                  <a:srgbClr val="133176"/>
                </a:solidFill>
              </a:rPr>
              <a:t>zmíněných pořádaných </a:t>
            </a:r>
            <a:r>
              <a:rPr lang="cs-CZ" sz="2800" dirty="0">
                <a:solidFill>
                  <a:srgbClr val="133176"/>
                </a:solidFill>
              </a:rPr>
              <a:t>akcí např. organizátoři, funkcionáři, vedoucí oddílů</a:t>
            </a:r>
            <a:r>
              <a:rPr lang="cs-CZ" sz="2800" dirty="0" smtClean="0">
                <a:solidFill>
                  <a:srgbClr val="133176"/>
                </a:solidFill>
              </a:rPr>
              <a:t>, hospodářští </a:t>
            </a:r>
            <a:r>
              <a:rPr lang="cs-CZ" sz="2800" dirty="0">
                <a:solidFill>
                  <a:srgbClr val="133176"/>
                </a:solidFill>
              </a:rPr>
              <a:t>pracovníci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chemeClr val="accent5"/>
                </a:solidFill>
              </a:rPr>
              <a:t>ROZSAH POJIŠTĚNÍ</a:t>
            </a:r>
            <a:endParaRPr lang="cs-CZ" dirty="0">
              <a:solidFill>
                <a:schemeClr val="accent5"/>
              </a:solidFill>
            </a:endParaRPr>
          </a:p>
        </p:txBody>
      </p:sp>
      <p:sp>
        <p:nvSpPr>
          <p:cNvPr id="8" name="TextovéPole 7"/>
          <p:cNvSpPr txBox="1"/>
          <p:nvPr/>
        </p:nvSpPr>
        <p:spPr>
          <a:xfrm>
            <a:off x="830179" y="1261228"/>
            <a:ext cx="7856620" cy="4252441"/>
          </a:xfrm>
          <a:prstGeom prst="rect">
            <a:avLst/>
          </a:prstGeom>
          <a:noFill/>
        </p:spPr>
        <p:txBody>
          <a:bodyPr wrap="square" tIns="216000" rtlCol="0">
            <a:noAutofit/>
          </a:bodyPr>
          <a:lstStyle/>
          <a:p>
            <a:r>
              <a:rPr lang="cs-CZ" sz="2800" dirty="0">
                <a:solidFill>
                  <a:srgbClr val="133176"/>
                </a:solidFill>
              </a:rPr>
              <a:t>Vzájemná práva a povinnosti se řídí</a:t>
            </a:r>
            <a:r>
              <a:rPr lang="cs-CZ" sz="2800" dirty="0" smtClean="0">
                <a:solidFill>
                  <a:srgbClr val="133176"/>
                </a:solidFill>
              </a:rPr>
              <a:t>:</a:t>
            </a:r>
          </a:p>
          <a:p>
            <a:endParaRPr lang="cs-CZ" sz="2800" dirty="0">
              <a:solidFill>
                <a:srgbClr val="133176"/>
              </a:solidFill>
            </a:endParaRPr>
          </a:p>
          <a:p>
            <a:pPr marL="457200" indent="-457200">
              <a:buFont typeface="Arial" panose="020B0604020202020204" pitchFamily="34" charset="0"/>
              <a:buChar char="•"/>
            </a:pPr>
            <a:r>
              <a:rPr lang="cs-CZ" sz="2800" b="1" dirty="0" smtClean="0">
                <a:solidFill>
                  <a:srgbClr val="133176"/>
                </a:solidFill>
              </a:rPr>
              <a:t>občanským 	zákoníkem</a:t>
            </a:r>
          </a:p>
          <a:p>
            <a:endParaRPr lang="cs-CZ" sz="2800" b="1" dirty="0" smtClean="0">
              <a:solidFill>
                <a:srgbClr val="133176"/>
              </a:solidFill>
            </a:endParaRPr>
          </a:p>
          <a:p>
            <a:pPr marL="457200" indent="-457200">
              <a:buFont typeface="Arial" panose="020B0604020202020204" pitchFamily="34" charset="0"/>
              <a:buChar char="•"/>
            </a:pPr>
            <a:r>
              <a:rPr lang="cs-CZ" sz="2800" b="1" dirty="0">
                <a:solidFill>
                  <a:srgbClr val="133176"/>
                </a:solidFill>
              </a:rPr>
              <a:t>zákonem o </a:t>
            </a:r>
            <a:r>
              <a:rPr lang="cs-CZ" sz="2800" b="1" dirty="0" smtClean="0">
                <a:solidFill>
                  <a:srgbClr val="133176"/>
                </a:solidFill>
              </a:rPr>
              <a:t>pojišťovnictví</a:t>
            </a:r>
          </a:p>
          <a:p>
            <a:endParaRPr lang="cs-CZ" sz="2800" b="1" dirty="0">
              <a:solidFill>
                <a:srgbClr val="133176"/>
              </a:solidFill>
            </a:endParaRPr>
          </a:p>
          <a:p>
            <a:pPr marL="457200" indent="-457200">
              <a:buFont typeface="Arial" panose="020B0604020202020204" pitchFamily="34" charset="0"/>
              <a:buChar char="•"/>
            </a:pPr>
            <a:r>
              <a:rPr lang="cs-CZ" sz="2800" b="1" dirty="0" err="1">
                <a:solidFill>
                  <a:srgbClr val="133176"/>
                </a:solidFill>
              </a:rPr>
              <a:t>VPP</a:t>
            </a:r>
            <a:r>
              <a:rPr lang="cs-CZ" sz="2400" dirty="0">
                <a:solidFill>
                  <a:srgbClr val="133176"/>
                </a:solidFill>
              </a:rPr>
              <a:t> - Všeobecnými pojistnými podmínkami pro cestovní pojištění </a:t>
            </a:r>
            <a:r>
              <a:rPr lang="cs-CZ" sz="2400" dirty="0" smtClean="0">
                <a:solidFill>
                  <a:srgbClr val="133176"/>
                </a:solidFill>
              </a:rPr>
              <a:t>č.j</a:t>
            </a:r>
            <a:r>
              <a:rPr lang="cs-CZ" sz="2400" dirty="0">
                <a:solidFill>
                  <a:srgbClr val="133176"/>
                </a:solidFill>
              </a:rPr>
              <a:t>. 323/27895/1995 ze dne 4. září </a:t>
            </a:r>
            <a:r>
              <a:rPr lang="cs-CZ" sz="2400" dirty="0" smtClean="0">
                <a:solidFill>
                  <a:srgbClr val="133176"/>
                </a:solidFill>
              </a:rPr>
              <a:t>1995</a:t>
            </a:r>
          </a:p>
          <a:p>
            <a:endParaRPr lang="cs-CZ" sz="2400" dirty="0">
              <a:solidFill>
                <a:srgbClr val="133176"/>
              </a:solidFill>
            </a:endParaRPr>
          </a:p>
          <a:p>
            <a:pPr marL="457200" indent="-457200">
              <a:buFont typeface="Arial" panose="020B0604020202020204" pitchFamily="34" charset="0"/>
              <a:buChar char="•"/>
            </a:pPr>
            <a:r>
              <a:rPr lang="cs-CZ" sz="2800" b="1" dirty="0">
                <a:solidFill>
                  <a:srgbClr val="133176"/>
                </a:solidFill>
              </a:rPr>
              <a:t>příslušnými Smluvními </a:t>
            </a:r>
            <a:r>
              <a:rPr lang="cs-CZ" sz="2800" b="1" dirty="0" smtClean="0">
                <a:solidFill>
                  <a:srgbClr val="133176"/>
                </a:solidFill>
              </a:rPr>
              <a:t>ujednáními</a:t>
            </a:r>
            <a:endParaRPr lang="cs-CZ" sz="2800" dirty="0" smtClean="0">
              <a:solidFill>
                <a:srgbClr val="133176"/>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pPr marL="0" indent="0">
              <a:buNone/>
            </a:pPr>
            <a:r>
              <a:rPr lang="cs-CZ" sz="2800" dirty="0" smtClean="0"/>
              <a:t>Pojištění lze sjednat na pobočkách </a:t>
            </a:r>
            <a:r>
              <a:rPr lang="cs-CZ" sz="2800" dirty="0" err="1" smtClean="0"/>
              <a:t>Generali</a:t>
            </a:r>
            <a:r>
              <a:rPr lang="cs-CZ" sz="2800" dirty="0" smtClean="0"/>
              <a:t> pojišťovny.</a:t>
            </a:r>
          </a:p>
          <a:p>
            <a:pPr marL="0" indent="0">
              <a:buNone/>
            </a:pPr>
            <a:r>
              <a:rPr lang="cs-CZ" sz="2800" dirty="0" smtClean="0"/>
              <a:t>K vyřízení je potřeba Potvrzení o členství v ČRDM, které získáte na vyžádání v kanceláři ČRDM na adrese </a:t>
            </a:r>
            <a:r>
              <a:rPr lang="cs-CZ" sz="2800" dirty="0" smtClean="0">
                <a:hlinkClick r:id="rId2"/>
              </a:rPr>
              <a:t>sekretariat@crdm.cz</a:t>
            </a:r>
            <a:r>
              <a:rPr lang="cs-CZ" sz="2800" dirty="0" smtClean="0"/>
              <a:t>.</a:t>
            </a:r>
            <a:endParaRPr lang="cs-CZ" sz="2800" dirty="0" smtClean="0"/>
          </a:p>
          <a:p>
            <a:pPr marL="0" indent="0">
              <a:buNone/>
            </a:pPr>
            <a:endParaRPr lang="cs-CZ" sz="2800" dirty="0" smtClean="0"/>
          </a:p>
          <a:p>
            <a:pPr marL="0" indent="0">
              <a:buNone/>
            </a:pPr>
            <a:r>
              <a:rPr lang="cs-CZ" sz="2400" dirty="0" smtClean="0"/>
              <a:t>K vystavení potvrzení potřebujeme následující údaje:</a:t>
            </a:r>
          </a:p>
          <a:p>
            <a:r>
              <a:rPr lang="cs-CZ" sz="2000" dirty="0" smtClean="0"/>
              <a:t>jméno a příjmení vedoucího, který půjde pojištění vyřídit</a:t>
            </a:r>
          </a:p>
          <a:p>
            <a:r>
              <a:rPr lang="cs-CZ" sz="2000" dirty="0" smtClean="0"/>
              <a:t>název organizace</a:t>
            </a:r>
          </a:p>
          <a:p>
            <a:r>
              <a:rPr lang="cs-CZ" sz="2000" dirty="0" smtClean="0"/>
              <a:t>adresa organizace</a:t>
            </a:r>
          </a:p>
          <a:p>
            <a:r>
              <a:rPr lang="cs-CZ" sz="2000" dirty="0" smtClean="0"/>
              <a:t>IČ </a:t>
            </a:r>
            <a:r>
              <a:rPr lang="cs-CZ" sz="2000" dirty="0" smtClean="0"/>
              <a:t>organizace</a:t>
            </a:r>
            <a:endParaRPr lang="cs-CZ" sz="2000" dirty="0" smtClean="0"/>
          </a:p>
        </p:txBody>
      </p:sp>
      <p:sp>
        <p:nvSpPr>
          <p:cNvPr id="4" name="Nadpis 1"/>
          <p:cNvSpPr>
            <a:spLocks noGrp="1"/>
          </p:cNvSpPr>
          <p:nvPr>
            <p:ph type="title"/>
          </p:nvPr>
        </p:nvSpPr>
        <p:spPr/>
        <p:txBody>
          <a:bodyPr/>
          <a:lstStyle/>
          <a:p>
            <a:r>
              <a:rPr lang="cs-CZ" dirty="0" smtClean="0">
                <a:solidFill>
                  <a:schemeClr val="accent5"/>
                </a:solidFill>
              </a:rPr>
              <a:t>POTVRZENÍ O ČLENSTVÍ</a:t>
            </a:r>
            <a:endParaRPr lang="cs-CZ" dirty="0">
              <a:solidFill>
                <a:schemeClr val="accent5"/>
              </a:solidFill>
            </a:endParaRPr>
          </a:p>
        </p:txBody>
      </p:sp>
    </p:spTree>
    <p:extLst>
      <p:ext uri="{BB962C8B-B14F-4D97-AF65-F5344CB8AC3E}">
        <p14:creationId xmlns:p14="http://schemas.microsoft.com/office/powerpoint/2010/main" val="21489650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chemeClr val="accent5"/>
                </a:solidFill>
              </a:rPr>
              <a:t>DOTAZY?</a:t>
            </a:r>
            <a:endParaRPr lang="cs-CZ" dirty="0">
              <a:solidFill>
                <a:schemeClr val="accent5"/>
              </a:solidFill>
            </a:endParaRPr>
          </a:p>
        </p:txBody>
      </p:sp>
      <p:sp>
        <p:nvSpPr>
          <p:cNvPr id="4" name="TextovéPole 3"/>
          <p:cNvSpPr txBox="1"/>
          <p:nvPr/>
        </p:nvSpPr>
        <p:spPr>
          <a:xfrm>
            <a:off x="292608" y="1543072"/>
            <a:ext cx="8237544" cy="954107"/>
          </a:xfrm>
          <a:prstGeom prst="rect">
            <a:avLst/>
          </a:prstGeom>
          <a:noFill/>
        </p:spPr>
        <p:txBody>
          <a:bodyPr wrap="square" rtlCol="0">
            <a:spAutoFit/>
          </a:bodyPr>
          <a:lstStyle/>
          <a:p>
            <a:r>
              <a:rPr lang="cs-CZ" sz="2800" dirty="0" smtClean="0">
                <a:solidFill>
                  <a:srgbClr val="133176"/>
                </a:solidFill>
              </a:rPr>
              <a:t>Pojistné smlouvy a informace o pojištění jsou k dispozici na webových stránkách </a:t>
            </a:r>
            <a:r>
              <a:rPr lang="cs-CZ" sz="2800" dirty="0" err="1" smtClean="0">
                <a:solidFill>
                  <a:srgbClr val="133176"/>
                </a:solidFill>
              </a:rPr>
              <a:t>ČRDM</a:t>
            </a:r>
            <a:r>
              <a:rPr lang="cs-CZ" sz="2800" dirty="0" smtClean="0">
                <a:solidFill>
                  <a:srgbClr val="133176"/>
                </a:solidFill>
              </a:rPr>
              <a:t> </a:t>
            </a:r>
            <a:r>
              <a:rPr lang="cs-CZ" sz="2800" dirty="0" smtClean="0">
                <a:solidFill>
                  <a:srgbClr val="133176"/>
                </a:solidFill>
                <a:hlinkClick r:id="rId2"/>
              </a:rPr>
              <a:t>crdm.cz/</a:t>
            </a:r>
            <a:r>
              <a:rPr lang="cs-CZ" sz="2800" dirty="0" err="1" smtClean="0">
                <a:solidFill>
                  <a:srgbClr val="133176"/>
                </a:solidFill>
                <a:hlinkClick r:id="rId2"/>
              </a:rPr>
              <a:t>pojisteni</a:t>
            </a:r>
            <a:r>
              <a:rPr lang="cs-CZ" sz="2800" dirty="0" smtClean="0">
                <a:solidFill>
                  <a:srgbClr val="133176"/>
                </a:solidFill>
                <a:hlinkClick r:id="rId2"/>
              </a:rPr>
              <a:t>/</a:t>
            </a:r>
            <a:r>
              <a:rPr lang="cs-CZ" sz="2800" dirty="0" smtClean="0">
                <a:solidFill>
                  <a:srgbClr val="133176"/>
                </a:solidFill>
              </a:rPr>
              <a:t>.</a:t>
            </a:r>
            <a:endParaRPr lang="cs-CZ" sz="2800" dirty="0">
              <a:solidFill>
                <a:srgbClr val="133176"/>
              </a:solidFill>
            </a:endParaRPr>
          </a:p>
        </p:txBody>
      </p:sp>
      <p:sp>
        <p:nvSpPr>
          <p:cNvPr id="9" name="TextovéPole 8"/>
          <p:cNvSpPr txBox="1"/>
          <p:nvPr/>
        </p:nvSpPr>
        <p:spPr>
          <a:xfrm>
            <a:off x="467544" y="2924944"/>
            <a:ext cx="7776864" cy="830997"/>
          </a:xfrm>
          <a:prstGeom prst="rect">
            <a:avLst/>
          </a:prstGeom>
          <a:noFill/>
        </p:spPr>
        <p:txBody>
          <a:bodyPr wrap="square" rtlCol="0">
            <a:spAutoFit/>
          </a:bodyPr>
          <a:lstStyle/>
          <a:p>
            <a:pPr algn="ctr"/>
            <a:r>
              <a:rPr lang="cs-CZ" sz="2400" dirty="0" smtClean="0">
                <a:solidFill>
                  <a:srgbClr val="133176"/>
                </a:solidFill>
              </a:rPr>
              <a:t>	V případě dalších dotazů,</a:t>
            </a:r>
          </a:p>
          <a:p>
            <a:pPr algn="ctr"/>
            <a:r>
              <a:rPr lang="cs-CZ" sz="2400" dirty="0" smtClean="0">
                <a:solidFill>
                  <a:srgbClr val="133176"/>
                </a:solidFill>
              </a:rPr>
              <a:t>         kontaktujte, prosím, kancelář </a:t>
            </a:r>
            <a:r>
              <a:rPr lang="cs-CZ" sz="2400" dirty="0" err="1" smtClean="0">
                <a:solidFill>
                  <a:srgbClr val="133176"/>
                </a:solidFill>
              </a:rPr>
              <a:t>ČRDM</a:t>
            </a:r>
            <a:r>
              <a:rPr lang="cs-CZ" sz="2400" dirty="0" smtClean="0">
                <a:solidFill>
                  <a:srgbClr val="133176"/>
                </a:solidFill>
              </a:rPr>
              <a:t>:</a:t>
            </a:r>
            <a:endParaRPr lang="cs-CZ" sz="2400" dirty="0">
              <a:solidFill>
                <a:srgbClr val="133176"/>
              </a:solidFill>
            </a:endParaRPr>
          </a:p>
        </p:txBody>
      </p:sp>
      <p:sp>
        <p:nvSpPr>
          <p:cNvPr id="10" name="TextovéPole 9"/>
          <p:cNvSpPr txBox="1"/>
          <p:nvPr/>
        </p:nvSpPr>
        <p:spPr>
          <a:xfrm>
            <a:off x="755576" y="3933056"/>
            <a:ext cx="2880320" cy="1015663"/>
          </a:xfrm>
          <a:prstGeom prst="rect">
            <a:avLst/>
          </a:prstGeom>
          <a:noFill/>
        </p:spPr>
        <p:txBody>
          <a:bodyPr wrap="square" rtlCol="0">
            <a:spAutoFit/>
          </a:bodyPr>
          <a:lstStyle/>
          <a:p>
            <a:r>
              <a:rPr lang="cs-CZ" sz="2000" dirty="0" smtClean="0">
                <a:solidFill>
                  <a:srgbClr val="133176"/>
                </a:solidFill>
              </a:rPr>
              <a:t>Česká rada dětí a mládeže</a:t>
            </a:r>
          </a:p>
          <a:p>
            <a:r>
              <a:rPr lang="cs-CZ" sz="2000" dirty="0" err="1" smtClean="0">
                <a:solidFill>
                  <a:srgbClr val="133176"/>
                </a:solidFill>
              </a:rPr>
              <a:t>Senovážné</a:t>
            </a:r>
            <a:r>
              <a:rPr lang="cs-CZ" sz="2000" dirty="0" smtClean="0">
                <a:solidFill>
                  <a:srgbClr val="133176"/>
                </a:solidFill>
              </a:rPr>
              <a:t> nám. 24</a:t>
            </a:r>
          </a:p>
          <a:p>
            <a:r>
              <a:rPr lang="cs-CZ" sz="2000" dirty="0" smtClean="0">
                <a:solidFill>
                  <a:srgbClr val="133176"/>
                </a:solidFill>
              </a:rPr>
              <a:t>110 00  Praha </a:t>
            </a:r>
            <a:r>
              <a:rPr lang="cs-CZ" sz="2000" dirty="0" smtClean="0">
                <a:solidFill>
                  <a:srgbClr val="133176"/>
                </a:solidFill>
              </a:rPr>
              <a:t>1</a:t>
            </a:r>
            <a:endParaRPr lang="cs-CZ" sz="2000" dirty="0" smtClean="0">
              <a:solidFill>
                <a:srgbClr val="133176"/>
              </a:solidFill>
            </a:endParaRPr>
          </a:p>
        </p:txBody>
      </p:sp>
      <p:sp>
        <p:nvSpPr>
          <p:cNvPr id="11" name="TextovéPole 10"/>
          <p:cNvSpPr txBox="1"/>
          <p:nvPr/>
        </p:nvSpPr>
        <p:spPr>
          <a:xfrm>
            <a:off x="5364088" y="3933056"/>
            <a:ext cx="3456384" cy="707886"/>
          </a:xfrm>
          <a:prstGeom prst="rect">
            <a:avLst/>
          </a:prstGeom>
          <a:noFill/>
        </p:spPr>
        <p:txBody>
          <a:bodyPr wrap="square" rtlCol="0">
            <a:spAutoFit/>
          </a:bodyPr>
          <a:lstStyle/>
          <a:p>
            <a:r>
              <a:rPr lang="cs-CZ" sz="2000" dirty="0" smtClean="0">
                <a:solidFill>
                  <a:srgbClr val="133176"/>
                </a:solidFill>
              </a:rPr>
              <a:t>tel.: + 420 211 222 860</a:t>
            </a:r>
          </a:p>
          <a:p>
            <a:r>
              <a:rPr lang="cs-CZ" sz="2000" dirty="0" smtClean="0">
                <a:solidFill>
                  <a:srgbClr val="133176"/>
                </a:solidFill>
              </a:rPr>
              <a:t>e-mail: </a:t>
            </a:r>
            <a:r>
              <a:rPr lang="cs-CZ" sz="2000" dirty="0" smtClean="0">
                <a:solidFill>
                  <a:srgbClr val="133176"/>
                </a:solidFill>
                <a:hlinkClick r:id="rId3"/>
              </a:rPr>
              <a:t>sekretariat@crdm.cz</a:t>
            </a:r>
            <a:endParaRPr lang="cs-CZ" dirty="0">
              <a:solidFill>
                <a:srgbClr val="133176"/>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rdm-prezentace">
  <a:themeElements>
    <a:clrScheme name="Custom 1">
      <a:dk1>
        <a:sysClr val="windowText" lastClr="000000"/>
      </a:dk1>
      <a:lt1>
        <a:sysClr val="window" lastClr="FFFFFF"/>
      </a:lt1>
      <a:dk2>
        <a:srgbClr val="133176"/>
      </a:dk2>
      <a:lt2>
        <a:srgbClr val="FFFFFE"/>
      </a:lt2>
      <a:accent1>
        <a:srgbClr val="AD371F"/>
      </a:accent1>
      <a:accent2>
        <a:srgbClr val="C6D13A"/>
      </a:accent2>
      <a:accent3>
        <a:srgbClr val="F9DD29"/>
      </a:accent3>
      <a:accent4>
        <a:srgbClr val="ECECEC"/>
      </a:accent4>
      <a:accent5>
        <a:srgbClr val="AD371F"/>
      </a:accent5>
      <a:accent6>
        <a:srgbClr val="C6D13A"/>
      </a:accent6>
      <a:hlink>
        <a:srgbClr val="133176"/>
      </a:hlink>
      <a:folHlink>
        <a:srgbClr val="13317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crdm-prezentace</Template>
  <TotalTime>657</TotalTime>
  <Words>301</Words>
  <Application>Microsoft Office PowerPoint</Application>
  <PresentationFormat>Předvádění na obrazovce (4:3)</PresentationFormat>
  <Paragraphs>46</Paragraphs>
  <Slides>7</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7</vt:i4>
      </vt:variant>
    </vt:vector>
  </HeadingPairs>
  <TitlesOfParts>
    <vt:vector size="10" baseType="lpstr">
      <vt:lpstr>Arial</vt:lpstr>
      <vt:lpstr>Calibri</vt:lpstr>
      <vt:lpstr>crdm-prezentace</vt:lpstr>
      <vt:lpstr> CESTOVNÍ POJIŠTĚNÍ základní informace ke smlouvě</vt:lpstr>
      <vt:lpstr>Jaký je rozdíl mezi úrazovým a cestovním pojištěním?</vt:lpstr>
      <vt:lpstr>PŘEDMĚT POJIŠTĚNÍ</vt:lpstr>
      <vt:lpstr>KDO SE MŮŽE POJISTIT?</vt:lpstr>
      <vt:lpstr>ROZSAH POJIŠTĚNÍ</vt:lpstr>
      <vt:lpstr>POTVRZENÍ O ČLENSTVÍ</vt:lpstr>
      <vt:lpstr>DOTAZY?</vt:lpstr>
    </vt:vector>
  </TitlesOfParts>
  <Company>ČRDM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OZNÁMENÍ ÚRAZU POSTUP</dc:title>
  <dc:creator>Sekretariát</dc:creator>
  <cp:lastModifiedBy>Marek Krajči</cp:lastModifiedBy>
  <cp:revision>94</cp:revision>
  <dcterms:created xsi:type="dcterms:W3CDTF">2014-02-28T12:32:36Z</dcterms:created>
  <dcterms:modified xsi:type="dcterms:W3CDTF">2017-05-23T08:51:17Z</dcterms:modified>
</cp:coreProperties>
</file>